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ubik Light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Rubik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1" roundtripDataSignature="AMtx7mjg+25xE/Y1GLsD7kn7gbQyWY3A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EA9DCB-A49E-463B-AC8F-AC43ED2A6C7C}">
  <a:tblStyle styleId="{03EA9DCB-A49E-463B-AC8F-AC43ED2A6C7C}" styleName="Table_0">
    <a:wholeTbl>
      <a:tcTxStyle b="off" i="off">
        <a:font>
          <a:latin typeface="Helvetica"/>
          <a:ea typeface="Helvetica"/>
          <a:cs typeface="Helvetica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8.xml"/><Relationship Id="rId88" Type="http://schemas.openxmlformats.org/officeDocument/2006/relationships/font" Target="fonts/Rubik-bold.fntdata"/><Relationship Id="rId43" Type="http://schemas.openxmlformats.org/officeDocument/2006/relationships/slide" Target="slides/slide37.xml"/><Relationship Id="rId87" Type="http://schemas.openxmlformats.org/officeDocument/2006/relationships/font" Target="fonts/Rubik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ubik-italic.fntdata"/><Relationship Id="rId80" Type="http://schemas.openxmlformats.org/officeDocument/2006/relationships/font" Target="fonts/RubikLight-bold.fntdata"/><Relationship Id="rId82" Type="http://schemas.openxmlformats.org/officeDocument/2006/relationships/font" Target="fonts/RubikLight-boldItalic.fntdata"/><Relationship Id="rId81" Type="http://schemas.openxmlformats.org/officeDocument/2006/relationships/font" Target="fonts/RubikLight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ubikLight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font" Target="fonts/Rubik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Advertise telegraf training?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6de30bf2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gf6de30bf2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82ea898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gd82ea898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" name="Google Shape;1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4" name="Google Shape;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5" name="Google Shape;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cxnSp>
        <p:nvCxnSpPr>
          <p:cNvPr id="17" name="Google Shape;17;p5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" name="Google Shape;18;p5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9" name="Google Shape;1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0" name="Google Shape;2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1" name="Google Shape;2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3" name="Google Shape;23;p5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5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7" name="Google Shape;2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5"/>
          <p:cNvSpPr txBox="1"/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luxDays - Content Dark">
  <p:cSld name="InfluxDays - Content Dar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9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33" name="Google Shape;33;p5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 1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6" name="Google Shape;6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3"/>
          <p:cNvSpPr txBox="1"/>
          <p:nvPr/>
        </p:nvSpPr>
        <p:spPr>
          <a:xfrm>
            <a:off x="3746922" y="4888163"/>
            <a:ext cx="1641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3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5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3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5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38" name="Google Shape;38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6"/>
          <p:cNvSpPr txBox="1"/>
          <p:nvPr/>
        </p:nvSpPr>
        <p:spPr>
          <a:xfrm>
            <a:off x="3774898" y="4888163"/>
            <a:ext cx="159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6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hyperlink" Target="https://www.oreilly.com/library/view/data-modeling-made/9781935504481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hyperlink" Target="https://v2.docs.influxdata.com/v2.0/reference/line-protocol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influxdata.com/telegraf/latest/introduction/installation/" TargetMode="External"/><Relationship Id="rId4" Type="http://schemas.openxmlformats.org/officeDocument/2006/relationships/hyperlink" Target="https://docs.influxdata.com/telegraf/latest/introduction/installation/" TargetMode="External"/><Relationship Id="rId5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27" name="Google Shape;127;p1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30" name="Google Shape;1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39" name="Google Shape;139;p6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42" name="Google Shape;1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43" name="Google Shape;1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52" name="Google Shape;152;p61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1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56" name="Google Shape;15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57" name="Google Shape;15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1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1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66" name="Google Shape;166;p62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71" name="Google Shape;1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72" name="Google Shape;17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2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2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81" name="Google Shape;181;p63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3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3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3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3"/>
          <p:cNvSpPr txBox="1"/>
          <p:nvPr/>
        </p:nvSpPr>
        <p:spPr>
          <a:xfrm>
            <a:off x="6474648" y="4110137"/>
            <a:ext cx="949169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3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87" name="Google Shape;1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88" name="Google Shape;1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3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3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1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00" name="Google Shape;200;p11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cap="flat" cmpd="sng" w="9525">
              <a:solidFill>
                <a:srgbClr val="22AD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11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11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4" name="Google Shape;204;p1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4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4593985" y="1794268"/>
            <a:ext cx="3701401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5192484" y="2723883"/>
            <a:ext cx="2457002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43;p237" id="214" name="Google Shape;2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368" y="1118966"/>
            <a:ext cx="3736397" cy="5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64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16" name="Google Shape;216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cap="flat" cmpd="sng" w="9525">
              <a:solidFill>
                <a:srgbClr val="22AD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4"/>
          <p:cNvGrpSpPr/>
          <p:nvPr/>
        </p:nvGrpSpPr>
        <p:grpSpPr>
          <a:xfrm>
            <a:off x="4548305" y="1118966"/>
            <a:ext cx="3742802" cy="564602"/>
            <a:chOff x="-1" y="0"/>
            <a:chExt cx="3742801" cy="564600"/>
          </a:xfrm>
        </p:grpSpPr>
        <p:sp>
          <p:nvSpPr>
            <p:cNvPr id="219" name="Google Shape;219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BF2FE5"/>
            </a:solidFill>
            <a:ln cap="flat" cmpd="sng" w="9525">
              <a:solidFill>
                <a:srgbClr val="BF2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Google Shape;221;p64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64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3" name="Google Shape;223;p64"/>
          <p:cNvCxnSpPr/>
          <p:nvPr/>
        </p:nvCxnSpPr>
        <p:spPr>
          <a:xfrm>
            <a:off x="493366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4" name="Google Shape;224;p6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12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12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5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5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65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65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5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6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3333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6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66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66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6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6"/>
          <p:cNvSpPr txBox="1"/>
          <p:nvPr/>
        </p:nvSpPr>
        <p:spPr>
          <a:xfrm>
            <a:off x="5014909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response time for requests in an application over 1 minute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59" name="Google Shape;59;p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>
            <p:ph type="title"/>
          </p:nvPr>
        </p:nvSpPr>
        <p:spPr>
          <a:xfrm>
            <a:off x="555687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Characteristics of the time series</a:t>
            </a:r>
            <a:endParaRPr/>
          </a:p>
        </p:txBody>
      </p:sp>
      <p:sp>
        <p:nvSpPr>
          <p:cNvPr id="260" name="Google Shape;260;p13"/>
          <p:cNvSpPr txBox="1"/>
          <p:nvPr>
            <p:ph idx="4294967295" type="body"/>
          </p:nvPr>
        </p:nvSpPr>
        <p:spPr>
          <a:xfrm>
            <a:off x="559660" y="12357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Time-stamped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Generated in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regular (Metric) and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irregular (Event) time periods</a:t>
            </a:r>
            <a:endParaRPr sz="1800"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Huge volumes of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variety of semi-structured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Real-time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Time sensitive</a:t>
            </a:r>
            <a:endParaRPr/>
          </a:p>
        </p:txBody>
      </p:sp>
      <p:sp>
        <p:nvSpPr>
          <p:cNvPr id="261" name="Google Shape;261;p1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ingested?</a:t>
            </a:r>
            <a:endParaRPr/>
          </a:p>
        </p:txBody>
      </p:sp>
      <p:sp>
        <p:nvSpPr>
          <p:cNvPr id="267" name="Google Shape;267;p1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Conceptual vs. logical vs. physical views</a:t>
            </a:r>
            <a:endParaRPr/>
          </a:p>
        </p:txBody>
      </p:sp>
      <p:pic>
        <p:nvPicPr>
          <p:cNvPr descr="Picture 2"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741" y="1105785"/>
            <a:ext cx="3708351" cy="345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/>
        </p:nvSpPr>
        <p:spPr>
          <a:xfrm rot="-5400000">
            <a:off x="4439383" y="2421898"/>
            <a:ext cx="4182851" cy="177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[Src: </a:t>
            </a:r>
            <a:r>
              <a:rPr b="0" i="0" lang="en-US" sz="7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>
            <p:ph type="title"/>
          </p:nvPr>
        </p:nvSpPr>
        <p:spPr>
          <a:xfrm>
            <a:off x="473914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Arial"/>
              <a:buNone/>
            </a:pPr>
            <a:r>
              <a:rPr lang="en-US"/>
              <a:t>How is data ingested?</a:t>
            </a:r>
            <a:br>
              <a:rPr lang="en-US"/>
            </a:br>
            <a:r>
              <a:rPr lang="en-US" sz="3300"/>
              <a:t>Conceptual View</a:t>
            </a:r>
            <a:endParaRPr/>
          </a:p>
        </p:txBody>
      </p:sp>
      <p:pic>
        <p:nvPicPr>
          <p:cNvPr descr="Picture 2"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614" y="1524441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6"/>
          <p:cNvSpPr/>
          <p:nvPr/>
        </p:nvSpPr>
        <p:spPr>
          <a:xfrm>
            <a:off x="5090395" y="1568975"/>
            <a:ext cx="914326" cy="1049000"/>
          </a:xfrm>
          <a:custGeom>
            <a:rect b="b" l="l" r="r" t="t"/>
            <a:pathLst>
              <a:path extrusionOk="0" h="19611" w="20008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3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288" name="Google Shape;2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Let’s start from the anatomy of a Time-Series Line Graph</a:t>
            </a:r>
            <a:endParaRPr/>
          </a:p>
        </p:txBody>
      </p:sp>
      <p:sp>
        <p:nvSpPr>
          <p:cNvPr id="290" name="Google Shape;290;p1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The type of measurement is the title of the Line Graph</a:t>
            </a:r>
            <a:endParaRPr/>
          </a:p>
        </p:txBody>
      </p:sp>
      <p:pic>
        <p:nvPicPr>
          <p:cNvPr descr="Google Shape;419;p51" id="296" name="Google Shape;296;p18"/>
          <p:cNvPicPr preferRelativeResize="0"/>
          <p:nvPr/>
        </p:nvPicPr>
        <p:blipFill rotWithShape="1">
          <a:blip r:embed="rId3">
            <a:alphaModFix/>
          </a:blip>
          <a:srcRect b="7393" l="3015" r="3105" t="6149"/>
          <a:stretch/>
        </p:blipFill>
        <p:spPr>
          <a:xfrm>
            <a:off x="463539" y="1194846"/>
            <a:ext cx="7945523" cy="34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03" name="Google Shape;303;p19"/>
          <p:cNvSpPr txBox="1"/>
          <p:nvPr>
            <p:ph idx="4294967295" type="body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name of the measurement used as high 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 of the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04" name="Google Shape;304;p1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39;p54" id="309" name="Google Shape;309;p20"/>
          <p:cNvPicPr preferRelativeResize="0"/>
          <p:nvPr/>
        </p:nvPicPr>
        <p:blipFill rotWithShape="1">
          <a:blip r:embed="rId3">
            <a:alphaModFix/>
          </a:blip>
          <a:srcRect b="3760" l="2728" r="0" t="6994"/>
          <a:stretch/>
        </p:blipFill>
        <p:spPr>
          <a:xfrm>
            <a:off x="463538" y="1244340"/>
            <a:ext cx="8208351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Time stamps are on the X-Axis</a:t>
            </a:r>
            <a:endParaRPr/>
          </a:p>
        </p:txBody>
      </p:sp>
      <p:sp>
        <p:nvSpPr>
          <p:cNvPr id="311" name="Google Shape;311;p2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17" name="Google Shape;317;p21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18" name="Google Shape;318;p2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32;p53" id="323" name="Google Shape;323;p22"/>
          <p:cNvPicPr preferRelativeResize="0"/>
          <p:nvPr/>
        </p:nvPicPr>
        <p:blipFill rotWithShape="1">
          <a:blip r:embed="rId3">
            <a:alphaModFix/>
          </a:blip>
          <a:srcRect b="7512" l="2898" r="0" t="6976"/>
          <a:stretch/>
        </p:blipFill>
        <p:spPr>
          <a:xfrm>
            <a:off x="463539" y="1244339"/>
            <a:ext cx="8208350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is on the Y-Axis</a:t>
            </a:r>
            <a:endParaRPr/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descr="Picture 11" id="65" name="Google Shape;65;p3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436322" y="1343267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31" name="Google Shape;331;p23"/>
          <p:cNvSpPr txBox="1"/>
          <p:nvPr>
            <p:ph idx="4294967295" type="body"/>
          </p:nvPr>
        </p:nvSpPr>
        <p:spPr>
          <a:xfrm>
            <a:off x="463250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25;p52" id="337" name="Google Shape;337;p24"/>
          <p:cNvPicPr preferRelativeResize="0"/>
          <p:nvPr/>
        </p:nvPicPr>
        <p:blipFill rotWithShape="1">
          <a:blip r:embed="rId3">
            <a:alphaModFix/>
          </a:blip>
          <a:srcRect b="7511" l="3088" r="0" t="6974"/>
          <a:stretch/>
        </p:blipFill>
        <p:spPr>
          <a:xfrm>
            <a:off x="463540" y="1244338"/>
            <a:ext cx="8208348" cy="339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The Legend distinguishes the three time series in the graph</a:t>
            </a:r>
            <a:endParaRPr/>
          </a:p>
        </p:txBody>
      </p:sp>
      <p:sp>
        <p:nvSpPr>
          <p:cNvPr id="339" name="Google Shape;339;p2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45" name="Google Shape;345;p25"/>
          <p:cNvSpPr txBox="1"/>
          <p:nvPr>
            <p:ph idx="4294967295" type="body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46" name="Google Shape;346;p2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45;p55" id="351" name="Google Shape;351;p26"/>
          <p:cNvPicPr preferRelativeResize="0"/>
          <p:nvPr/>
        </p:nvPicPr>
        <p:blipFill rotWithShape="1">
          <a:blip r:embed="rId3">
            <a:alphaModFix/>
          </a:blip>
          <a:srcRect b="6014" l="2827" r="0" t="6996"/>
          <a:stretch/>
        </p:blipFill>
        <p:spPr>
          <a:xfrm>
            <a:off x="463539" y="1244340"/>
            <a:ext cx="8208350" cy="3440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 series in the graph thus is …</a:t>
            </a:r>
            <a:endParaRPr/>
          </a:p>
        </p:txBody>
      </p:sp>
      <p:sp>
        <p:nvSpPr>
          <p:cNvPr id="353" name="Google Shape;353;p2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59" name="Google Shape;359;p27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Data points in time order grouped by measurements and tags</a:t>
            </a:r>
            <a:endParaRPr/>
          </a:p>
        </p:txBody>
      </p:sp>
      <p:sp>
        <p:nvSpPr>
          <p:cNvPr id="360" name="Google Shape;360;p2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Logical View</a:t>
            </a:r>
            <a:endParaRPr/>
          </a:p>
        </p:txBody>
      </p:sp>
      <p:pic>
        <p:nvPicPr>
          <p:cNvPr descr="Picture 2" id="366" name="Google Shape;3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3015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4642399" y="1935296"/>
            <a:ext cx="639840" cy="666494"/>
          </a:xfrm>
          <a:custGeom>
            <a:rect b="b" l="l" r="r" t="t"/>
            <a:pathLst>
              <a:path extrusionOk="0" h="19611" w="20008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4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74" name="Google Shape;374;p29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/>
              <a:t>name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high level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/>
              <a:t>key-value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/>
              <a:t>pairs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low level (values are strings)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/>
              <a:t>key-value pairs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to represent data (values are numerical &amp; strings)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lang="en-US"/>
              <a:t> of the data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0" lang="en-US"/>
              <a:t>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nanosecond precision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75" name="Google Shape;375;p2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81" name="Google Shape;381;p30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88" name="Google Shape;388;p67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97" name="Google Shape;397;p68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4643011" y="1448389"/>
            <a:ext cx="1223143" cy="108372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descr="Picture 11" id="72" name="Google Shape;72;p4"/>
          <p:cNvPicPr preferRelativeResize="0"/>
          <p:nvPr/>
        </p:nvPicPr>
        <p:blipFill rotWithShape="1">
          <a:blip r:embed="rId3">
            <a:alphaModFix/>
          </a:blip>
          <a:srcRect b="23500" l="37866" r="21656" t="20093"/>
          <a:stretch/>
        </p:blipFill>
        <p:spPr>
          <a:xfrm rot="-5400000">
            <a:off x="2025891" y="-246301"/>
            <a:ext cx="3025212" cy="61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408" name="Google Shape;408;p69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6545758" y="1731016"/>
            <a:ext cx="1737361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(set of series)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9"/>
          <p:cNvSpPr/>
          <p:nvPr/>
        </p:nvSpPr>
        <p:spPr>
          <a:xfrm>
            <a:off x="5986129" y="2445485"/>
            <a:ext cx="1137685" cy="38296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5611" y="503"/>
                  <a:pt x="9622" y="1006"/>
                  <a:pt x="9488" y="2541"/>
                </a:cubicBezTo>
                <a:cubicBezTo>
                  <a:pt x="9353" y="4076"/>
                  <a:pt x="20221" y="7465"/>
                  <a:pt x="20793" y="9212"/>
                </a:cubicBezTo>
                <a:cubicBezTo>
                  <a:pt x="21364" y="10959"/>
                  <a:pt x="16385" y="10959"/>
                  <a:pt x="12920" y="13024"/>
                </a:cubicBezTo>
                <a:cubicBezTo>
                  <a:pt x="9454" y="15088"/>
                  <a:pt x="4727" y="18344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9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9"/>
          <p:cNvSpPr/>
          <p:nvPr/>
        </p:nvSpPr>
        <p:spPr>
          <a:xfrm>
            <a:off x="4643011" y="1448389"/>
            <a:ext cx="1223143" cy="108372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9"/>
          <p:cNvSpPr txBox="1"/>
          <p:nvPr>
            <p:ph idx="12" type="sldNum"/>
          </p:nvPr>
        </p:nvSpPr>
        <p:spPr>
          <a:xfrm>
            <a:off x="8697925" y="4842025"/>
            <a:ext cx="29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Physical View</a:t>
            </a:r>
            <a:endParaRPr/>
          </a:p>
        </p:txBody>
      </p:sp>
      <p:pic>
        <p:nvPicPr>
          <p:cNvPr descr="Picture 2" id="421" name="Google Shape;4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948" y="16306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>
            <a:off x="4199808" y="2222453"/>
            <a:ext cx="2387673" cy="1666279"/>
          </a:xfrm>
          <a:custGeom>
            <a:rect b="b" l="l" r="r" t="t"/>
            <a:pathLst>
              <a:path extrusionOk="0" h="20807" w="19370">
                <a:moveTo>
                  <a:pt x="1871" y="3182"/>
                </a:moveTo>
                <a:cubicBezTo>
                  <a:pt x="105" y="5458"/>
                  <a:pt x="-1105" y="16185"/>
                  <a:pt x="1524" y="18820"/>
                </a:cubicBezTo>
                <a:cubicBezTo>
                  <a:pt x="4153" y="21455"/>
                  <a:pt x="14795" y="21427"/>
                  <a:pt x="17645" y="18991"/>
                </a:cubicBezTo>
                <a:cubicBezTo>
                  <a:pt x="20495" y="16555"/>
                  <a:pt x="19054" y="7369"/>
                  <a:pt x="18624" y="4206"/>
                </a:cubicBezTo>
                <a:cubicBezTo>
                  <a:pt x="18194" y="1043"/>
                  <a:pt x="16150" y="-145"/>
                  <a:pt x="15065" y="14"/>
                </a:cubicBezTo>
                <a:cubicBezTo>
                  <a:pt x="13981" y="174"/>
                  <a:pt x="14316" y="4634"/>
                  <a:pt x="12117" y="5162"/>
                </a:cubicBezTo>
                <a:cubicBezTo>
                  <a:pt x="9918" y="5690"/>
                  <a:pt x="3636" y="905"/>
                  <a:pt x="1871" y="3182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102800" y="2295791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,host=ovenA,num=1,region=west 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621241" y="3451888"/>
            <a:ext cx="1779602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1;p57" id="431" name="Google Shape;4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76123" y="301118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9;p58" id="440" name="Google Shape;4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9;p58" id="449" name="Google Shape;4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647239" y="1809674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/>
          <p:nvPr/>
        </p:nvSpPr>
        <p:spPr>
          <a:xfrm flipH="1">
            <a:off x="4109636" y="2160330"/>
            <a:ext cx="323028" cy="24618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77;p59" id="460" name="Google Shape;4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77;p59" id="468" name="Google Shape;4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5559364" y="1752145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6"/>
          <p:cNvSpPr/>
          <p:nvPr/>
        </p:nvSpPr>
        <p:spPr>
          <a:xfrm flipH="1">
            <a:off x="6021749" y="2102802"/>
            <a:ext cx="323028" cy="24618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78" name="Google Shape;478;p37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temp=301,hum=23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694096" y="3474817"/>
            <a:ext cx="1527001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85;p60"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120270" y="298224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102800" y="4396506"/>
            <a:ext cx="6994213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Reference: </a:t>
            </a:r>
            <a:r>
              <a:rPr b="0" i="0" lang="en-US" sz="11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https://v2.docs.influxdata.com/v2.0/reference/line-protocol/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1512802" y="2695591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2709680" y="269110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 txBox="1"/>
          <p:nvPr>
            <p:ph type="title"/>
          </p:nvPr>
        </p:nvSpPr>
        <p:spPr>
          <a:xfrm>
            <a:off x="463540" y="4572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Bucket physical view</a:t>
            </a:r>
            <a:endParaRPr/>
          </a:p>
        </p:txBody>
      </p:sp>
      <p:sp>
        <p:nvSpPr>
          <p:cNvPr id="490" name="Google Shape;490;p38"/>
          <p:cNvSpPr txBox="1"/>
          <p:nvPr>
            <p:ph idx="4294967295" type="body"/>
          </p:nvPr>
        </p:nvSpPr>
        <p:spPr>
          <a:xfrm>
            <a:off x="255782" y="1048431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Columnar Data Stores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Best for column selection and aggregation thanks to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Disk + Memory locality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Cache locality</a:t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315922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6300318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5103438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3906559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422973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2726734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3944361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6417235" y="306608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11106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2714820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995778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6405226" y="268370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422814" y="34251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2726528" y="34338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497198" y="2691135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3944108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6416935" y="344683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7634884" y="3070425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7622874" y="268804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634582" y="3451176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463498" y="3427419"/>
            <a:ext cx="7989300" cy="3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5140299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5191716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5140047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1645017" y="380088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726528" y="380952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3944108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6416935" y="382252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7634582" y="3826862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5140047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/>
          <p:nvPr/>
        </p:nvSpPr>
        <p:spPr>
          <a:xfrm rot="5400000">
            <a:off x="4313776" y="2556675"/>
            <a:ext cx="176040" cy="351637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190"/>
                  <a:pt x="10800" y="425"/>
                </a:cubicBezTo>
                <a:lnTo>
                  <a:pt x="10800" y="10375"/>
                </a:lnTo>
                <a:cubicBezTo>
                  <a:pt x="10800" y="10610"/>
                  <a:pt x="15635" y="10800"/>
                  <a:pt x="21600" y="10800"/>
                </a:cubicBezTo>
                <a:cubicBezTo>
                  <a:pt x="15635" y="10800"/>
                  <a:pt x="10800" y="10990"/>
                  <a:pt x="10800" y="11225"/>
                </a:cubicBezTo>
                <a:lnTo>
                  <a:pt x="10800" y="21175"/>
                </a:lnTo>
                <a:cubicBezTo>
                  <a:pt x="10800" y="21410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084452" y="4313089"/>
            <a:ext cx="536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8"/>
          <p:cNvSpPr/>
          <p:nvPr/>
        </p:nvSpPr>
        <p:spPr>
          <a:xfrm rot="5400000">
            <a:off x="7336129" y="3154268"/>
            <a:ext cx="162648" cy="22826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271"/>
                  <a:pt x="10800" y="605"/>
                </a:cubicBezTo>
                <a:lnTo>
                  <a:pt x="10800" y="10195"/>
                </a:lnTo>
                <a:cubicBezTo>
                  <a:pt x="10800" y="10529"/>
                  <a:pt x="15635" y="10800"/>
                  <a:pt x="21600" y="10800"/>
                </a:cubicBezTo>
                <a:cubicBezTo>
                  <a:pt x="15635" y="10800"/>
                  <a:pt x="10800" y="11071"/>
                  <a:pt x="10800" y="11405"/>
                </a:cubicBezTo>
                <a:lnTo>
                  <a:pt x="10800" y="20995"/>
                </a:lnTo>
                <a:cubicBezTo>
                  <a:pt x="10800" y="21329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7096009" y="4302455"/>
            <a:ext cx="637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1652728" y="30606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1640862" y="26782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1652570" y="34327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431696" y="380690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61642" y="4301233"/>
            <a:ext cx="1451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35" name="Google Shape;5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37" name="Google Shape;537;p3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1" id="79" name="Google Shape;79;p5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42" name="Google Shape;5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50" name="Google Shape;5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59" name="Google Shape;5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61" name="Google Shape;561;p72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2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69" name="Google Shape;5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71" name="Google Shape;571;p73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3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3"/>
          <p:cNvSpPr/>
          <p:nvPr/>
        </p:nvSpPr>
        <p:spPr>
          <a:xfrm>
            <a:off x="2877367" y="3077004"/>
            <a:ext cx="5026309" cy="301108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price=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1465839840100400200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automatically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ingested?</a:t>
            </a:r>
            <a:endParaRPr/>
          </a:p>
        </p:txBody>
      </p:sp>
      <p:pic>
        <p:nvPicPr>
          <p:cNvPr descr="Picture 2" id="581" name="Google Shape;5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904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0"/>
          <p:cNvSpPr/>
          <p:nvPr/>
        </p:nvSpPr>
        <p:spPr>
          <a:xfrm>
            <a:off x="5164605" y="2498650"/>
            <a:ext cx="430474" cy="430308"/>
          </a:xfrm>
          <a:custGeom>
            <a:rect b="b" l="l" r="r" t="t"/>
            <a:pathLst>
              <a:path extrusionOk="0" h="21064" w="20739">
                <a:moveTo>
                  <a:pt x="6683" y="0"/>
                </a:moveTo>
                <a:cubicBezTo>
                  <a:pt x="3182" y="4814"/>
                  <a:pt x="-318" y="9629"/>
                  <a:pt x="23" y="13012"/>
                </a:cubicBezTo>
                <a:cubicBezTo>
                  <a:pt x="365" y="16395"/>
                  <a:pt x="5488" y="19258"/>
                  <a:pt x="8732" y="20299"/>
                </a:cubicBezTo>
                <a:cubicBezTo>
                  <a:pt x="11976" y="21340"/>
                  <a:pt x="17696" y="21600"/>
                  <a:pt x="19489" y="19258"/>
                </a:cubicBezTo>
                <a:cubicBezTo>
                  <a:pt x="21282" y="16916"/>
                  <a:pt x="21026" y="9369"/>
                  <a:pt x="19489" y="6246"/>
                </a:cubicBezTo>
                <a:cubicBezTo>
                  <a:pt x="17952" y="3123"/>
                  <a:pt x="14110" y="1822"/>
                  <a:pt x="10269" y="521"/>
                </a:cubicBez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b="1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/>
          <p:nvPr>
            <p:ph idx="4294967295" type="body"/>
          </p:nvPr>
        </p:nvSpPr>
        <p:spPr>
          <a:xfrm>
            <a:off x="42090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Telegraf is a data collection agent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is based on a Plug and Play architecture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offers a variety of input plugins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can be configured from the InfluxDB </a:t>
            </a:r>
            <a:br>
              <a:rPr lang="en-US"/>
            </a:br>
            <a:r>
              <a:rPr lang="en-US"/>
              <a:t>cloud UI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/>
              <a:t>Download and install: </a:t>
            </a:r>
            <a:br>
              <a:rPr lang="en-US" sz="2000"/>
            </a:br>
            <a:r>
              <a:rPr lang="en-US" sz="1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https://docs.influxdata.com/telegraf/latest/introduction/installation</a:t>
            </a:r>
            <a:r>
              <a:rPr lang="en-US" sz="18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lang="en-US" sz="1800"/>
              <a:t> </a:t>
            </a:r>
            <a:endParaRPr/>
          </a:p>
        </p:txBody>
      </p:sp>
      <p:pic>
        <p:nvPicPr>
          <p:cNvPr descr="Picture 3" id="590" name="Google Shape;59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5794" y="1020722"/>
            <a:ext cx="2226096" cy="308344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Positioning Telegraf in the ingestion pipeline</a:t>
            </a:r>
            <a:endParaRPr/>
          </a:p>
        </p:txBody>
      </p:sp>
      <p:pic>
        <p:nvPicPr>
          <p:cNvPr descr="Picture 5" id="597" name="Google Shape;597;p42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56238" y="1760692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 txBox="1"/>
          <p:nvPr/>
        </p:nvSpPr>
        <p:spPr>
          <a:xfrm>
            <a:off x="5085551" y="1183865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2"/>
          <p:cNvSpPr/>
          <p:nvPr/>
        </p:nvSpPr>
        <p:spPr>
          <a:xfrm>
            <a:off x="4663428" y="1541992"/>
            <a:ext cx="1041992" cy="120167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5061" y="160"/>
                  <a:pt x="8522" y="321"/>
                  <a:pt x="8376" y="810"/>
                </a:cubicBezTo>
                <a:cubicBezTo>
                  <a:pt x="8229" y="1299"/>
                  <a:pt x="20094" y="2379"/>
                  <a:pt x="20718" y="2936"/>
                </a:cubicBezTo>
                <a:cubicBezTo>
                  <a:pt x="21343" y="3492"/>
                  <a:pt x="15576" y="1040"/>
                  <a:pt x="12122" y="4151"/>
                </a:cubicBezTo>
                <a:cubicBezTo>
                  <a:pt x="8669" y="7261"/>
                  <a:pt x="92" y="15020"/>
                  <a:pt x="0" y="21600"/>
                </a:cubicBezTo>
              </a:path>
            </a:pathLst>
          </a:custGeom>
          <a:noFill/>
          <a:ln cap="flat" cmpd="sng" w="12700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06" name="Google Shape;606;p4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4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13" name="Google Shape;613;p7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7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20" name="Google Shape;620;p7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7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a time series?</a:t>
            </a:r>
            <a:endParaRPr/>
          </a:p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27" name="Google Shape;627;p7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7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7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34" name="Google Shape;634;p7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41" name="Google Shape;641;p7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7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6de30bf24_0_0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key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value </a:t>
            </a:r>
            <a:endParaRPr/>
          </a:p>
        </p:txBody>
      </p:sp>
      <p:sp>
        <p:nvSpPr>
          <p:cNvPr id="648" name="Google Shape;648;gf6de30bf24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gf6de30bf24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Let’s get dirty!</a:t>
            </a:r>
            <a:endParaRPr/>
          </a:p>
        </p:txBody>
      </p:sp>
      <p:pic>
        <p:nvPicPr>
          <p:cNvPr descr="Picture 4" id="655" name="Google Shape;65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79" y="1194847"/>
            <a:ext cx="8676001" cy="3480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45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657" name="Google Shape;657;p45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5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4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6"/>
          <p:cNvSpPr txBox="1"/>
          <p:nvPr/>
        </p:nvSpPr>
        <p:spPr>
          <a:xfrm>
            <a:off x="497840" y="1230716"/>
            <a:ext cx="8139748" cy="31725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 observe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 (C°)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humidity (%)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two ovens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Goals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 protocol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Use Case: Continuous Linear Pizza Oven</a:t>
            </a:r>
            <a:endParaRPr/>
          </a:p>
        </p:txBody>
      </p:sp>
      <p:sp>
        <p:nvSpPr>
          <p:cNvPr id="666" name="Google Shape;666;p4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7" name="Google Shape;6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1</a:t>
            </a:r>
            <a:endParaRPr/>
          </a:p>
        </p:txBody>
      </p:sp>
      <p:sp>
        <p:nvSpPr>
          <p:cNvPr id="673" name="Google Shape;673;p47"/>
          <p:cNvSpPr txBox="1"/>
          <p:nvPr>
            <p:ph idx="4294967295" type="body"/>
          </p:nvPr>
        </p:nvSpPr>
        <p:spPr>
          <a:xfrm>
            <a:off x="567267" y="1270001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7938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the following data representing the temperature and the humidity observations, from both sensors, over time.</a:t>
            </a:r>
            <a:endParaRPr/>
          </a:p>
        </p:txBody>
      </p:sp>
      <p:graphicFrame>
        <p:nvGraphicFramePr>
          <p:cNvPr id="674" name="Google Shape;674;p47"/>
          <p:cNvGraphicFramePr/>
          <p:nvPr/>
        </p:nvGraphicFramePr>
        <p:xfrm>
          <a:off x="567267" y="22563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{03EA9DCB-A49E-463B-AC8F-AC43ED2A6C7C}</a:tableStyleId>
              </a:tblPr>
              <a:tblGrid>
                <a:gridCol w="1515525"/>
                <a:gridCol w="1278475"/>
                <a:gridCol w="1439325"/>
                <a:gridCol w="1253075"/>
                <a:gridCol w="2413000"/>
              </a:tblGrid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sensor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ts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290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1633953600000000000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105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55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1633953615000000000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305</a:t>
                      </a:r>
                      <a:endParaRPr sz="13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38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1633953660000000000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65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1633953675000000000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</a:tbl>
          </a:graphicData>
        </a:graphic>
      </p:graphicFrame>
      <p:sp>
        <p:nvSpPr>
          <p:cNvPr id="675" name="Google Shape;675;p4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Task 2</a:t>
            </a:r>
            <a:endParaRPr/>
          </a:p>
        </p:txBody>
      </p:sp>
      <p:sp>
        <p:nvSpPr>
          <p:cNvPr id="681" name="Google Shape;681;p48"/>
          <p:cNvSpPr txBox="1"/>
          <p:nvPr>
            <p:ph idx="4294967295" type="body"/>
          </p:nvPr>
        </p:nvSpPr>
        <p:spPr>
          <a:xfrm>
            <a:off x="584200" y="1176350"/>
            <a:ext cx="7653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Load data into an InfluxDB bucket named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training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temperature=290,humidity=30 1633953600000000000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temperature=105,humidity=55 1633953615000000000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temperature=305,humidity=38 1633953660000000000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temperature=120,humidity=65 1633953675000000000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</p:txBody>
      </p:sp>
      <p:sp>
        <p:nvSpPr>
          <p:cNvPr id="682" name="Google Shape;682;p4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82ea8985f_0_0"/>
          <p:cNvSpPr txBox="1"/>
          <p:nvPr>
            <p:ph idx="4294967295" type="title"/>
          </p:nvPr>
        </p:nvSpPr>
        <p:spPr>
          <a:xfrm>
            <a:off x="355600" y="364067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US">
                <a:solidFill>
                  <a:schemeClr val="lt1"/>
                </a:solidFill>
              </a:rPr>
              <a:t>Let’s do some live coding</a:t>
            </a:r>
            <a:endParaRPr/>
          </a:p>
        </p:txBody>
      </p:sp>
      <p:pic>
        <p:nvPicPr>
          <p:cNvPr descr="Picture 4" id="688" name="Google Shape;688;gd82ea8985f_0_0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d82ea8985f_0_0"/>
          <p:cNvSpPr txBox="1"/>
          <p:nvPr>
            <p:ph idx="4294967295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Task 3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9"/>
          <p:cNvSpPr txBox="1"/>
          <p:nvPr>
            <p:ph idx="4294967295" type="body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Run you first query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</a:t>
            </a:r>
            <a:r>
              <a:rPr lang="en-US">
                <a:solidFill>
                  <a:srgbClr val="FFFFFF"/>
                </a:solidFill>
              </a:rPr>
              <a:t>(bucket: "</a:t>
            </a:r>
            <a:r>
              <a:rPr lang="en-US">
                <a:solidFill>
                  <a:schemeClr val="accent6"/>
                </a:solidFill>
              </a:rPr>
              <a:t>training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range</a:t>
            </a:r>
            <a:r>
              <a:rPr lang="en-US">
                <a:solidFill>
                  <a:srgbClr val="FFFFFF"/>
                </a:solidFill>
              </a:rPr>
              <a:t>(start: v.timeRangeStart, stop: v.timeRangeStop)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r._measurement == "</a:t>
            </a:r>
            <a:r>
              <a:rPr lang="en-US">
                <a:solidFill>
                  <a:schemeClr val="accent6"/>
                </a:solidFill>
              </a:rPr>
              <a:t>iot-oven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r._field == "</a:t>
            </a:r>
            <a:r>
              <a:rPr lang="en-US">
                <a:solidFill>
                  <a:schemeClr val="accent6"/>
                </a:solidFill>
              </a:rPr>
              <a:t>temperature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r.sensor == "</a:t>
            </a:r>
            <a:r>
              <a:rPr lang="en-US">
                <a:solidFill>
                  <a:schemeClr val="accent6"/>
                </a:solidFill>
              </a:rPr>
              <a:t>S2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r._value &gt; </a:t>
            </a:r>
            <a:r>
              <a:rPr lang="en-US">
                <a:solidFill>
                  <a:schemeClr val="accent1"/>
                </a:solidFill>
              </a:rPr>
              <a:t>100</a:t>
            </a:r>
            <a:r>
              <a:rPr lang="en-US">
                <a:solidFill>
                  <a:srgbClr val="FFFFFF"/>
                </a:solidFill>
              </a:rPr>
              <a:t>) </a:t>
            </a:r>
            <a:endParaRPr/>
          </a:p>
        </p:txBody>
      </p:sp>
      <p:sp>
        <p:nvSpPr>
          <p:cNvPr id="696" name="Google Shape;696;p4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start by example</a:t>
            </a:r>
            <a:endParaRPr/>
          </a:p>
        </p:txBody>
      </p:sp>
      <p:sp>
        <p:nvSpPr>
          <p:cNvPr id="92" name="Google Shape;92;p7"/>
          <p:cNvSpPr txBox="1"/>
          <p:nvPr>
            <p:ph idx="4294967295" type="body"/>
          </p:nvPr>
        </p:nvSpPr>
        <p:spPr>
          <a:xfrm>
            <a:off x="363591" y="1286934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Weather conditions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exchange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Cluster monitoring</a:t>
            </a:r>
            <a:endParaRPr/>
          </a:p>
        </p:txBody>
      </p:sp>
      <p:pic>
        <p:nvPicPr>
          <p:cNvPr descr="Google Shape;320;p33"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148" y="2652721"/>
            <a:ext cx="2375593" cy="1546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5;p32"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1148" y="1441466"/>
            <a:ext cx="2375593" cy="113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00;p29"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42873"/>
          <a:stretch/>
        </p:blipFill>
        <p:spPr>
          <a:xfrm>
            <a:off x="6005540" y="3086869"/>
            <a:ext cx="2742122" cy="1111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0;p31" id="96" name="Google Shape;9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286" y="1434475"/>
            <a:ext cx="2742123" cy="14804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702" name="Google Shape;702;p50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e.g., field values &gt;&gt; field keys</a:t>
            </a:r>
            <a:endParaRPr/>
          </a:p>
        </p:txBody>
      </p:sp>
      <p:sp>
        <p:nvSpPr>
          <p:cNvPr id="703" name="Google Shape;703;p5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4" name="Google Shape;70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534569" y="37874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710" name="Google Shape;710;p51"/>
          <p:cNvSpPr txBox="1"/>
          <p:nvPr>
            <p:ph idx="4294967295" type="body"/>
          </p:nvPr>
        </p:nvSpPr>
        <p:spPr>
          <a:xfrm>
            <a:off x="4632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timestamps</a:t>
            </a:r>
            <a:r>
              <a:rPr b="1"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&gt;&gt; field values &gt;&gt; tag values &gt;&gt; field keys ~ tag keys </a:t>
            </a:r>
            <a:br>
              <a:rPr b="1"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&gt;&gt; measurements</a:t>
            </a:r>
            <a:endParaRPr b="1">
              <a:solidFill>
                <a:srgbClr val="00B050"/>
              </a:solidFill>
            </a:endParaRPr>
          </a:p>
        </p:txBody>
      </p:sp>
      <p:sp>
        <p:nvSpPr>
          <p:cNvPr id="711" name="Google Shape;711;p5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2" name="Google Shape;7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718" name="Google Shape;718;p52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some different type of time series</a:t>
            </a:r>
            <a:endParaRPr/>
          </a:p>
        </p:txBody>
      </p:sp>
      <p:sp>
        <p:nvSpPr>
          <p:cNvPr id="103" name="Google Shape;103;p8"/>
          <p:cNvSpPr txBox="1"/>
          <p:nvPr>
            <p:ph idx="4294967295" type="body"/>
          </p:nvPr>
        </p:nvSpPr>
        <p:spPr>
          <a:xfrm>
            <a:off x="462926" y="123928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endParaRPr/>
          </a:p>
        </p:txBody>
      </p:sp>
      <p:pic>
        <p:nvPicPr>
          <p:cNvPr descr="Google Shape;330;p35" id="104" name="Google Shape;104;p8"/>
          <p:cNvPicPr preferRelativeResize="0"/>
          <p:nvPr/>
        </p:nvPicPr>
        <p:blipFill rotWithShape="1">
          <a:blip r:embed="rId3">
            <a:alphaModFix/>
          </a:blip>
          <a:srcRect b="48376" l="0" r="0" t="0"/>
          <a:stretch/>
        </p:blipFill>
        <p:spPr>
          <a:xfrm>
            <a:off x="3024754" y="3043622"/>
            <a:ext cx="5647135" cy="1586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5;p34" id="105" name="Google Shape;105;p8"/>
          <p:cNvPicPr preferRelativeResize="0"/>
          <p:nvPr/>
        </p:nvPicPr>
        <p:blipFill rotWithShape="1">
          <a:blip r:embed="rId4">
            <a:alphaModFix/>
          </a:blip>
          <a:srcRect b="47279" l="0" r="0" t="0"/>
          <a:stretch/>
        </p:blipFill>
        <p:spPr>
          <a:xfrm>
            <a:off x="3024754" y="1409122"/>
            <a:ext cx="5647135" cy="150273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4376030" y="2882025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9"/>
          <p:cNvGrpSpPr/>
          <p:nvPr/>
        </p:nvGrpSpPr>
        <p:grpSpPr>
          <a:xfrm>
            <a:off x="463540" y="1903083"/>
            <a:ext cx="3803455" cy="1995338"/>
            <a:chOff x="0" y="0"/>
            <a:chExt cx="3803454" cy="1995336"/>
          </a:xfrm>
        </p:grpSpPr>
        <p:pic>
          <p:nvPicPr>
            <p:cNvPr descr="Google Shape;320;p33" id="114" name="Google Shape;11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879354"/>
              <a:ext cx="1714749" cy="111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15;p32" id="115" name="Google Shape;11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047"/>
              <a:ext cx="1714749" cy="82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00;p29" id="116" name="Google Shape;116;p9"/>
            <p:cNvPicPr preferRelativeResize="0"/>
            <p:nvPr/>
          </p:nvPicPr>
          <p:blipFill rotWithShape="1">
            <a:blip r:embed="rId5">
              <a:alphaModFix/>
            </a:blip>
            <a:srcRect b="0" l="0" r="0" t="42873"/>
            <a:stretch/>
          </p:blipFill>
          <p:spPr>
            <a:xfrm>
              <a:off x="1800499" y="1192730"/>
              <a:ext cx="1979318" cy="80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10;p31" id="117" name="Google Shape;117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4137" y="0"/>
              <a:ext cx="1979317" cy="1068636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18" name="Google Shape;118;p9"/>
          <p:cNvGrpSpPr/>
          <p:nvPr/>
        </p:nvGrpSpPr>
        <p:grpSpPr>
          <a:xfrm>
            <a:off x="4981799" y="1945086"/>
            <a:ext cx="3495996" cy="1953335"/>
            <a:chOff x="-1" y="-1"/>
            <a:chExt cx="3495995" cy="1953333"/>
          </a:xfrm>
        </p:grpSpPr>
        <p:pic>
          <p:nvPicPr>
            <p:cNvPr descr="Google Shape;330;p35" id="119" name="Google Shape;119;p9"/>
            <p:cNvPicPr preferRelativeResize="0"/>
            <p:nvPr/>
          </p:nvPicPr>
          <p:blipFill rotWithShape="1">
            <a:blip r:embed="rId7">
              <a:alphaModFix/>
            </a:blip>
            <a:srcRect b="48376" l="0" r="0" t="0"/>
            <a:stretch/>
          </p:blipFill>
          <p:spPr>
            <a:xfrm>
              <a:off x="-1" y="1026630"/>
              <a:ext cx="3495994" cy="92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25;p34" id="120" name="Google Shape;120;p9"/>
            <p:cNvPicPr preferRelativeResize="0"/>
            <p:nvPr/>
          </p:nvPicPr>
          <p:blipFill rotWithShape="1">
            <a:blip r:embed="rId8">
              <a:alphaModFix/>
            </a:blip>
            <a:srcRect b="47279" l="0" r="0" t="0"/>
            <a:stretch/>
          </p:blipFill>
          <p:spPr>
            <a:xfrm>
              <a:off x="0" y="-1"/>
              <a:ext cx="3495994" cy="930307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